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Source Code Pro" panose="020B0604020202020204" charset="0"/>
      <p:regular r:id="rId13"/>
      <p:bold r:id="rId14"/>
      <p:italic r:id="rId15"/>
      <p:boldItalic r:id="rId16"/>
    </p:embeddedFont>
    <p:embeddedFont>
      <p:font typeface="Amatic SC" panose="020B0604020202020204" charset="-79"/>
      <p:regular r:id="rId17"/>
      <p:bold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0668780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1961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94686cdc33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94686cdc33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3406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94686cdc33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94686cdc33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6966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94686cdc33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94686cdc33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02312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
        <p:nvSpPr>
          <p:cNvPr id="12" name="Google Shape;12;p2"/>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1"/>
              </a:buClr>
              <a:buSzPts val="2100"/>
              <a:buNone/>
              <a:defRPr sz="2100" b="1">
                <a:solidFill>
                  <a:schemeClr val="accent1"/>
                </a:solidFill>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2802750" y="802500"/>
            <a:ext cx="3538500" cy="35385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04800" y="309350"/>
            <a:ext cx="8537700" cy="7482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0" name="Google Shape;40;p9"/>
          <p:cNvSpPr txBox="1">
            <a:spLocks noGrp="1"/>
          </p:cNvSpPr>
          <p:nvPr>
            <p:ph type="subTitle" idx="1"/>
          </p:nvPr>
        </p:nvSpPr>
        <p:spPr>
          <a:xfrm>
            <a:off x="265500" y="2845223"/>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accent1"/>
              </a:buClr>
              <a:buSzPts val="1800"/>
              <a:buChar char="●"/>
              <a:defRPr>
                <a:solidFill>
                  <a:schemeClr val="accent1"/>
                </a:solidFill>
                <a:highlight>
                  <a:schemeClr val="lt1"/>
                </a:highlight>
              </a:defRPr>
            </a:lvl1pPr>
            <a:lvl2pPr marL="914400" lvl="1" indent="-317500">
              <a:spcBef>
                <a:spcPts val="1600"/>
              </a:spcBef>
              <a:spcAft>
                <a:spcPts val="0"/>
              </a:spcAft>
              <a:buClr>
                <a:schemeClr val="accent1"/>
              </a:buClr>
              <a:buSzPts val="1400"/>
              <a:buChar char="○"/>
              <a:defRPr>
                <a:solidFill>
                  <a:schemeClr val="accent1"/>
                </a:solidFill>
                <a:highlight>
                  <a:schemeClr val="lt1"/>
                </a:highlight>
              </a:defRPr>
            </a:lvl2pPr>
            <a:lvl3pPr marL="1371600" lvl="2" indent="-317500">
              <a:spcBef>
                <a:spcPts val="1600"/>
              </a:spcBef>
              <a:spcAft>
                <a:spcPts val="0"/>
              </a:spcAft>
              <a:buClr>
                <a:schemeClr val="accent1"/>
              </a:buClr>
              <a:buSzPts val="1400"/>
              <a:buChar char="■"/>
              <a:defRPr>
                <a:solidFill>
                  <a:schemeClr val="accent1"/>
                </a:solidFill>
                <a:highlight>
                  <a:schemeClr val="lt1"/>
                </a:highlight>
              </a:defRPr>
            </a:lvl3pPr>
            <a:lvl4pPr marL="1828800" lvl="3" indent="-317500">
              <a:spcBef>
                <a:spcPts val="1600"/>
              </a:spcBef>
              <a:spcAft>
                <a:spcPts val="0"/>
              </a:spcAft>
              <a:buClr>
                <a:schemeClr val="accent1"/>
              </a:buClr>
              <a:buSzPts val="1400"/>
              <a:buChar char="●"/>
              <a:defRPr>
                <a:solidFill>
                  <a:schemeClr val="accent1"/>
                </a:solidFill>
                <a:highlight>
                  <a:schemeClr val="lt1"/>
                </a:highlight>
              </a:defRPr>
            </a:lvl4pPr>
            <a:lvl5pPr marL="2286000" lvl="4" indent="-317500">
              <a:spcBef>
                <a:spcPts val="1600"/>
              </a:spcBef>
              <a:spcAft>
                <a:spcPts val="0"/>
              </a:spcAft>
              <a:buClr>
                <a:schemeClr val="accent1"/>
              </a:buClr>
              <a:buSzPts val="1400"/>
              <a:buChar char="○"/>
              <a:defRPr>
                <a:solidFill>
                  <a:schemeClr val="accent1"/>
                </a:solidFill>
                <a:highlight>
                  <a:schemeClr val="lt1"/>
                </a:highlight>
              </a:defRPr>
            </a:lvl5pPr>
            <a:lvl6pPr marL="2743200" lvl="5" indent="-317500">
              <a:spcBef>
                <a:spcPts val="1600"/>
              </a:spcBef>
              <a:spcAft>
                <a:spcPts val="0"/>
              </a:spcAft>
              <a:buClr>
                <a:schemeClr val="accent1"/>
              </a:buClr>
              <a:buSzPts val="1400"/>
              <a:buChar char="■"/>
              <a:defRPr>
                <a:solidFill>
                  <a:schemeClr val="accent1"/>
                </a:solidFill>
                <a:highlight>
                  <a:schemeClr val="lt1"/>
                </a:highlight>
              </a:defRPr>
            </a:lvl6pPr>
            <a:lvl7pPr marL="3200400" lvl="6" indent="-317500">
              <a:spcBef>
                <a:spcPts val="1600"/>
              </a:spcBef>
              <a:spcAft>
                <a:spcPts val="0"/>
              </a:spcAft>
              <a:buClr>
                <a:schemeClr val="accent1"/>
              </a:buClr>
              <a:buSzPts val="1400"/>
              <a:buChar char="●"/>
              <a:defRPr>
                <a:solidFill>
                  <a:schemeClr val="accent1"/>
                </a:solidFill>
                <a:highlight>
                  <a:schemeClr val="lt1"/>
                </a:highlight>
              </a:defRPr>
            </a:lvl7pPr>
            <a:lvl8pPr marL="3657600" lvl="7" indent="-317500">
              <a:spcBef>
                <a:spcPts val="1600"/>
              </a:spcBef>
              <a:spcAft>
                <a:spcPts val="0"/>
              </a:spcAft>
              <a:buClr>
                <a:schemeClr val="accent1"/>
              </a:buClr>
              <a:buSzPts val="1400"/>
              <a:buChar char="○"/>
              <a:defRPr>
                <a:solidFill>
                  <a:schemeClr val="accent1"/>
                </a:solidFill>
                <a:highlight>
                  <a:schemeClr val="lt1"/>
                </a:highlight>
              </a:defRPr>
            </a:lvl8pPr>
            <a:lvl9pPr marL="4114800" lvl="8" indent="-317500">
              <a:spcBef>
                <a:spcPts val="1600"/>
              </a:spcBef>
              <a:spcAft>
                <a:spcPts val="1600"/>
              </a:spcAft>
              <a:buClr>
                <a:schemeClr val="accent1"/>
              </a:buClr>
              <a:buSzPts val="1400"/>
              <a:buChar char="■"/>
              <a:defRPr>
                <a:solidFill>
                  <a:schemeClr val="accent1"/>
                </a:solidFill>
                <a:highlight>
                  <a:schemeClr val="lt1"/>
                </a:highlight>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accent1"/>
              </a:buClr>
              <a:buSzPts val="2400"/>
              <a:buFont typeface="Amatic SC"/>
              <a:buNone/>
              <a:defRPr sz="2400" b="1">
                <a:solidFill>
                  <a:schemeClr val="accent1"/>
                </a:solidFill>
                <a:latin typeface="Amatic SC"/>
                <a:ea typeface="Amatic SC"/>
                <a:cs typeface="Amatic SC"/>
                <a:sym typeface="Amatic SC"/>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240275"/>
            <a:ext cx="8520600" cy="19818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a:spLocks noGrp="1"/>
          </p:cNvSpPr>
          <p:nvPr>
            <p:ph type="body" idx="1"/>
          </p:nvPr>
        </p:nvSpPr>
        <p:spPr>
          <a:xfrm>
            <a:off x="311700" y="33046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spcBef>
                <a:spcPts val="1600"/>
              </a:spcBef>
              <a:spcAft>
                <a:spcPts val="0"/>
              </a:spcAft>
              <a:buClr>
                <a:schemeClr val="accent1"/>
              </a:buClr>
              <a:buSzPts val="1400"/>
              <a:buChar char="○"/>
              <a:defRPr>
                <a:solidFill>
                  <a:schemeClr val="accent1"/>
                </a:solidFill>
                <a:highlight>
                  <a:schemeClr val="dk1"/>
                </a:highlight>
              </a:defRPr>
            </a:lvl2pPr>
            <a:lvl3pPr marL="1371600" lvl="2" indent="-317500" algn="ctr">
              <a:spcBef>
                <a:spcPts val="1600"/>
              </a:spcBef>
              <a:spcAft>
                <a:spcPts val="0"/>
              </a:spcAft>
              <a:buClr>
                <a:schemeClr val="accent1"/>
              </a:buClr>
              <a:buSzPts val="1400"/>
              <a:buChar char="■"/>
              <a:defRPr>
                <a:solidFill>
                  <a:schemeClr val="accent1"/>
                </a:solidFill>
                <a:highlight>
                  <a:schemeClr val="dk1"/>
                </a:highlight>
              </a:defRPr>
            </a:lvl3pPr>
            <a:lvl4pPr marL="1828800" lvl="3" indent="-317500" algn="ctr">
              <a:spcBef>
                <a:spcPts val="1600"/>
              </a:spcBef>
              <a:spcAft>
                <a:spcPts val="0"/>
              </a:spcAft>
              <a:buClr>
                <a:schemeClr val="accent1"/>
              </a:buClr>
              <a:buSzPts val="1400"/>
              <a:buChar char="●"/>
              <a:defRPr>
                <a:solidFill>
                  <a:schemeClr val="accent1"/>
                </a:solidFill>
                <a:highlight>
                  <a:schemeClr val="dk1"/>
                </a:highlight>
              </a:defRPr>
            </a:lvl4pPr>
            <a:lvl5pPr marL="2286000" lvl="4" indent="-317500" algn="ctr">
              <a:spcBef>
                <a:spcPts val="1600"/>
              </a:spcBef>
              <a:spcAft>
                <a:spcPts val="0"/>
              </a:spcAft>
              <a:buClr>
                <a:schemeClr val="accent1"/>
              </a:buClr>
              <a:buSzPts val="1400"/>
              <a:buChar char="○"/>
              <a:defRPr>
                <a:solidFill>
                  <a:schemeClr val="accent1"/>
                </a:solidFill>
                <a:highlight>
                  <a:schemeClr val="dk1"/>
                </a:highlight>
              </a:defRPr>
            </a:lvl5pPr>
            <a:lvl6pPr marL="2743200" lvl="5" indent="-317500" algn="ctr">
              <a:spcBef>
                <a:spcPts val="1600"/>
              </a:spcBef>
              <a:spcAft>
                <a:spcPts val="0"/>
              </a:spcAft>
              <a:buClr>
                <a:schemeClr val="accent1"/>
              </a:buClr>
              <a:buSzPts val="1400"/>
              <a:buChar char="■"/>
              <a:defRPr>
                <a:solidFill>
                  <a:schemeClr val="accent1"/>
                </a:solidFill>
                <a:highlight>
                  <a:schemeClr val="dk1"/>
                </a:highlight>
              </a:defRPr>
            </a:lvl6pPr>
            <a:lvl7pPr marL="3200400" lvl="6" indent="-317500" algn="ctr">
              <a:spcBef>
                <a:spcPts val="1600"/>
              </a:spcBef>
              <a:spcAft>
                <a:spcPts val="0"/>
              </a:spcAft>
              <a:buClr>
                <a:schemeClr val="accent1"/>
              </a:buClr>
              <a:buSzPts val="1400"/>
              <a:buChar char="●"/>
              <a:defRPr>
                <a:solidFill>
                  <a:schemeClr val="accent1"/>
                </a:solidFill>
                <a:highlight>
                  <a:schemeClr val="dk1"/>
                </a:highlight>
              </a:defRPr>
            </a:lvl7pPr>
            <a:lvl8pPr marL="3657600" lvl="7" indent="-317500" algn="ctr">
              <a:spcBef>
                <a:spcPts val="1600"/>
              </a:spcBef>
              <a:spcAft>
                <a:spcPts val="0"/>
              </a:spcAft>
              <a:buClr>
                <a:schemeClr val="accent1"/>
              </a:buClr>
              <a:buSzPts val="1400"/>
              <a:buChar char="○"/>
              <a:defRPr>
                <a:solidFill>
                  <a:schemeClr val="accent1"/>
                </a:solidFill>
                <a:highlight>
                  <a:schemeClr val="dk1"/>
                </a:highlight>
              </a:defRPr>
            </a:lvl8pPr>
            <a:lvl9pPr marL="4114800" lvl="8" indent="-317500" algn="ctr">
              <a:spcBef>
                <a:spcPts val="1600"/>
              </a:spcBef>
              <a:spcAft>
                <a:spcPts val="1600"/>
              </a:spcAft>
              <a:buClr>
                <a:schemeClr val="accent1"/>
              </a:buClr>
              <a:buSzPts val="1400"/>
              <a:buChar char="■"/>
              <a:defRPr>
                <a:solidFill>
                  <a:schemeClr val="accent1"/>
                </a:solidFill>
                <a:highlight>
                  <a:schemeClr val="dk1"/>
                </a:highlight>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 sz="3900">
                <a:solidFill>
                  <a:srgbClr val="4C1130"/>
                </a:solidFill>
                <a:latin typeface="Times New Roman"/>
                <a:ea typeface="Times New Roman"/>
                <a:cs typeface="Times New Roman"/>
                <a:sym typeface="Times New Roman"/>
              </a:rPr>
              <a:t>Құбырды төсеу тереңдігін анықтау</a:t>
            </a:r>
            <a:endParaRPr sz="10500">
              <a:solidFill>
                <a:srgbClr val="4C1130"/>
              </a:solidFill>
            </a:endParaRPr>
          </a:p>
        </p:txBody>
      </p:sp>
      <p:sp>
        <p:nvSpPr>
          <p:cNvPr id="57" name="Google Shape;57;p13"/>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p:nvPr/>
        </p:nvSpPr>
        <p:spPr>
          <a:xfrm>
            <a:off x="988900" y="619675"/>
            <a:ext cx="7414200" cy="4053000"/>
          </a:xfrm>
          <a:prstGeom prst="rect">
            <a:avLst/>
          </a:prstGeom>
          <a:noFill/>
          <a:ln>
            <a:noFill/>
          </a:ln>
        </p:spPr>
        <p:txBody>
          <a:bodyPr spcFirstLastPara="1" wrap="square" lIns="91425" tIns="91425" rIns="91425" bIns="91425" anchor="t" anchorCtr="0">
            <a:noAutofit/>
          </a:bodyPr>
          <a:lstStyle/>
          <a:p>
            <a:pPr marL="0" lvl="0" indent="444500" algn="just" rtl="0">
              <a:lnSpc>
                <a:spcPct val="115000"/>
              </a:lnSpc>
              <a:spcBef>
                <a:spcPts val="1200"/>
              </a:spcBef>
              <a:spcAft>
                <a:spcPts val="0"/>
              </a:spcAft>
              <a:buNone/>
            </a:pPr>
            <a:r>
              <a:rPr lang="ru" sz="1900" b="1" i="1" u="sng">
                <a:highlight>
                  <a:srgbClr val="FFFFFF"/>
                </a:highlight>
              </a:rPr>
              <a:t>Су құбырының төселу тереңдігі</a:t>
            </a:r>
            <a:r>
              <a:rPr lang="ru" sz="1900" b="1" i="1" u="sng">
                <a:solidFill>
                  <a:srgbClr val="FF0000"/>
                </a:solidFill>
                <a:highlight>
                  <a:srgbClr val="FFFFFF"/>
                </a:highlight>
              </a:rPr>
              <a:t> </a:t>
            </a:r>
            <a:r>
              <a:rPr lang="ru" sz="1900" b="1">
                <a:highlight>
                  <a:srgbClr val="FFFFFF"/>
                </a:highlight>
              </a:rPr>
              <a:t>құбырдағы судың қыста қатып, жазда жылып кетпеуі, сонымен қатар көлік немесе басқа да уақытша салмақ салдарынан құбырлардың бүлінуі ескеріліп қабылданады.</a:t>
            </a:r>
            <a:endParaRPr sz="1900" b="1">
              <a:highlight>
                <a:srgbClr val="FFFFFF"/>
              </a:highlight>
            </a:endParaRPr>
          </a:p>
          <a:p>
            <a:pPr marL="0" lvl="0" indent="444500" algn="just" rtl="0">
              <a:lnSpc>
                <a:spcPct val="115000"/>
              </a:lnSpc>
              <a:spcBef>
                <a:spcPts val="1200"/>
              </a:spcBef>
              <a:spcAft>
                <a:spcPts val="1200"/>
              </a:spcAft>
              <a:buNone/>
            </a:pPr>
            <a:r>
              <a:rPr lang="ru" sz="1900" b="1">
                <a:highlight>
                  <a:srgbClr val="FFFFFF"/>
                </a:highlight>
              </a:rPr>
              <a:t>Құбырлардың төселу тереңдігі олардың түбіне дейін ескергенде, топырақтың есептік қату тереңдігінен артық болуы керек. Ал топырақтың қату тереңдігі сол аймақтың ауа температурасына, жер сипатына, өсімдік және қар жабынына, жер бетінің күн түсуінен қызуына және т.б. байланысты.</a:t>
            </a:r>
            <a:endParaRPr sz="1900" b="1">
              <a:highlight>
                <a:srgbClr val="FFFFFF"/>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p:nvPr/>
        </p:nvSpPr>
        <p:spPr>
          <a:xfrm>
            <a:off x="619675" y="396625"/>
            <a:ext cx="7275300" cy="4238700"/>
          </a:xfrm>
          <a:prstGeom prst="rect">
            <a:avLst/>
          </a:prstGeom>
          <a:noFill/>
          <a:ln>
            <a:noFill/>
          </a:ln>
        </p:spPr>
        <p:txBody>
          <a:bodyPr spcFirstLastPara="1" wrap="square" lIns="91425" tIns="91425" rIns="91425" bIns="91425" anchor="t" anchorCtr="0">
            <a:noAutofit/>
          </a:bodyPr>
          <a:lstStyle/>
          <a:p>
            <a:pPr marL="0" lvl="0" indent="203200" algn="just" rtl="0">
              <a:lnSpc>
                <a:spcPct val="115000"/>
              </a:lnSpc>
              <a:spcBef>
                <a:spcPts val="1200"/>
              </a:spcBef>
              <a:spcAft>
                <a:spcPts val="0"/>
              </a:spcAft>
              <a:buNone/>
            </a:pPr>
            <a:r>
              <a:rPr lang="ru">
                <a:highlight>
                  <a:srgbClr val="FFFFFF"/>
                </a:highlight>
              </a:rPr>
              <a:t> </a:t>
            </a:r>
            <a:r>
              <a:rPr lang="ru" sz="1900" b="1">
                <a:highlight>
                  <a:srgbClr val="FFFFFF"/>
                </a:highlight>
              </a:rPr>
              <a:t>Есептік қату тереңдігі </a:t>
            </a:r>
            <a:r>
              <a:rPr lang="ru" sz="1900" b="1" i="1">
                <a:highlight>
                  <a:srgbClr val="FFFFFF"/>
                </a:highlight>
              </a:rPr>
              <a:t>Н</a:t>
            </a:r>
            <a:r>
              <a:rPr lang="ru" sz="1900" b="1" i="1" baseline="-25000">
                <a:highlight>
                  <a:srgbClr val="FFFFFF"/>
                </a:highlight>
              </a:rPr>
              <a:t>төсеу  </a:t>
            </a:r>
            <a:r>
              <a:rPr lang="ru" sz="1900" b="1">
                <a:highlight>
                  <a:srgbClr val="FFFFFF"/>
                </a:highlight>
              </a:rPr>
              <a:t>көп жылдық бақылаулар нәтижесінде қабылданады (ең суық және аз қарлы қыстағы нақты қату тереңдігі). Қату тереңдігіне байланысты қандайда бір мәліметтер болмаса, оны жылутехникалық есептеулер арқылы анықтайды. Жұмыс режимі ауыспалы және құбыр диаметрлері кіші желілер үшін жылутехникалық есептеулер жүргізілмейді.</a:t>
            </a:r>
            <a:endParaRPr sz="1900" b="1">
              <a:highlight>
                <a:srgbClr val="FFFFFF"/>
              </a:highlight>
            </a:endParaRPr>
          </a:p>
          <a:p>
            <a:pPr marL="0" lvl="0" indent="444500" algn="just" rtl="0">
              <a:lnSpc>
                <a:spcPct val="115000"/>
              </a:lnSpc>
              <a:spcBef>
                <a:spcPts val="1200"/>
              </a:spcBef>
              <a:spcAft>
                <a:spcPts val="0"/>
              </a:spcAft>
              <a:buNone/>
            </a:pPr>
            <a:r>
              <a:rPr lang="ru" sz="1900" b="1">
                <a:highlight>
                  <a:srgbClr val="FFFFFF"/>
                </a:highlight>
              </a:rPr>
              <a:t>Құбырдың төсеу тереңдігі</a:t>
            </a:r>
            <a:endParaRPr sz="1900" b="1">
              <a:highlight>
                <a:srgbClr val="FFFFFF"/>
              </a:highlight>
            </a:endParaRPr>
          </a:p>
          <a:p>
            <a:pPr marL="0" lvl="0" indent="203200" algn="ctr" rtl="0">
              <a:lnSpc>
                <a:spcPct val="115000"/>
              </a:lnSpc>
              <a:spcBef>
                <a:spcPts val="1200"/>
              </a:spcBef>
              <a:spcAft>
                <a:spcPts val="1200"/>
              </a:spcAft>
              <a:buNone/>
            </a:pPr>
            <a:r>
              <a:rPr lang="ru" sz="1900" b="1" i="1">
                <a:highlight>
                  <a:srgbClr val="FFFFFF"/>
                </a:highlight>
              </a:rPr>
              <a:t>Н</a:t>
            </a:r>
            <a:r>
              <a:rPr lang="ru" sz="1900" b="1" i="1" baseline="-25000">
                <a:highlight>
                  <a:srgbClr val="FFFFFF"/>
                </a:highlight>
              </a:rPr>
              <a:t>төсеу</a:t>
            </a:r>
            <a:r>
              <a:rPr lang="ru" sz="1900" b="1">
                <a:highlight>
                  <a:srgbClr val="FFFFFF"/>
                </a:highlight>
              </a:rPr>
              <a:t>= Н</a:t>
            </a:r>
            <a:r>
              <a:rPr lang="ru" sz="1900" b="1" baseline="-25000">
                <a:highlight>
                  <a:srgbClr val="FFFFFF"/>
                </a:highlight>
              </a:rPr>
              <a:t>қату</a:t>
            </a:r>
            <a:r>
              <a:rPr lang="ru" sz="1900" b="1" i="1">
                <a:highlight>
                  <a:srgbClr val="FFFFFF"/>
                </a:highlight>
              </a:rPr>
              <a:t> + </a:t>
            </a:r>
            <a:r>
              <a:rPr lang="ru" sz="1900" b="1">
                <a:highlight>
                  <a:srgbClr val="FFFFFF"/>
                </a:highlight>
              </a:rPr>
              <a:t>0,5</a:t>
            </a:r>
            <a:endParaRPr sz="1900" b="1">
              <a:highlight>
                <a:srgbClr val="FFFFFF"/>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292850"/>
            <a:ext cx="8711100" cy="8010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ru" sz="1800">
                <a:solidFill>
                  <a:srgbClr val="000000"/>
                </a:solidFill>
                <a:highlight>
                  <a:srgbClr val="FFFFFF"/>
                </a:highlight>
                <a:latin typeface="Arial"/>
                <a:ea typeface="Arial"/>
                <a:cs typeface="Arial"/>
                <a:sym typeface="Arial"/>
              </a:rPr>
              <a:t>Суды әкелу мен үлестіру жүйесіндегі ғимараттар жұмысының өзара байланысы</a:t>
            </a:r>
            <a:endParaRPr sz="1800">
              <a:solidFill>
                <a:srgbClr val="000000"/>
              </a:solidFill>
              <a:highlight>
                <a:srgbClr val="FFFFFF"/>
              </a:highlight>
              <a:latin typeface="Arial"/>
              <a:ea typeface="Arial"/>
              <a:cs typeface="Arial"/>
              <a:sym typeface="Arial"/>
            </a:endParaRPr>
          </a:p>
          <a:p>
            <a:pPr marL="0" lvl="0" indent="0" algn="l" rtl="0">
              <a:spcBef>
                <a:spcPts val="1200"/>
              </a:spcBef>
              <a:spcAft>
                <a:spcPts val="0"/>
              </a:spcAft>
              <a:buNone/>
            </a:pPr>
            <a:endParaRPr/>
          </a:p>
        </p:txBody>
      </p:sp>
      <p:sp>
        <p:nvSpPr>
          <p:cNvPr id="73" name="Google Shape;73;p16"/>
          <p:cNvSpPr txBox="1">
            <a:spLocks noGrp="1"/>
          </p:cNvSpPr>
          <p:nvPr>
            <p:ph type="body" idx="1"/>
          </p:nvPr>
        </p:nvSpPr>
        <p:spPr>
          <a:xfrm>
            <a:off x="311700" y="1189800"/>
            <a:ext cx="8520600" cy="2895600"/>
          </a:xfrm>
          <a:prstGeom prst="rect">
            <a:avLst/>
          </a:prstGeom>
        </p:spPr>
        <p:txBody>
          <a:bodyPr spcFirstLastPara="1" wrap="square" lIns="91425" tIns="91425" rIns="91425" bIns="91425" anchor="t" anchorCtr="0">
            <a:noAutofit/>
          </a:bodyPr>
          <a:lstStyle/>
          <a:p>
            <a:pPr indent="449580" algn="just"/>
            <a:r>
              <a:rPr lang="ru-RU"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Жүйе ғимараттарының өзара орналасуы, суды тұтынудың есептік графигі, тәуліктік су шығындары анықталғаннан кейін су тұтыну тәртібін қамтамасыз ететін әр ғимараттардың жұмыс тәртібі белгіленеді.</a:t>
            </a:r>
            <a:endParaRPr lang="ru-RU" sz="1600" dirty="0">
              <a:latin typeface="Times New Roman" panose="02020603050405020304" pitchFamily="18" charset="0"/>
              <a:ea typeface="Times New Roman" panose="02020603050405020304" pitchFamily="18" charset="0"/>
            </a:endParaRPr>
          </a:p>
          <a:p>
            <a:pPr indent="0" algn="just">
              <a:buNone/>
            </a:pPr>
            <a:r>
              <a:rPr lang="kk-KZ" dirty="0">
                <a:latin typeface="Times New Roman" panose="02020603050405020304" pitchFamily="18" charset="0"/>
                <a:ea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rPr>
              <a:t>Суретте </a:t>
            </a:r>
            <a:r>
              <a:rPr lang="kk-KZ" dirty="0">
                <a:latin typeface="Times New Roman" panose="02020603050405020304" pitchFamily="18" charset="0"/>
                <a:ea typeface="Times New Roman" panose="02020603050405020304" pitchFamily="18" charset="0"/>
              </a:rPr>
              <a:t>көрсетілген су тұтынудың есептік графигіне сәйкес қалалық торапқа су әкелетін сумен жабдықтау жүйенің ғимараттарының </a:t>
            </a:r>
            <a:r>
              <a:rPr lang="kk-KZ" dirty="0" smtClean="0">
                <a:latin typeface="Times New Roman" panose="02020603050405020304" pitchFamily="18" charset="0"/>
                <a:ea typeface="Times New Roman" panose="02020603050405020304" pitchFamily="18" charset="0"/>
              </a:rPr>
              <a:t>жұмыс </a:t>
            </a:r>
            <a:r>
              <a:rPr lang="kk-KZ" dirty="0">
                <a:latin typeface="Times New Roman" panose="02020603050405020304" pitchFamily="18" charset="0"/>
                <a:ea typeface="Times New Roman" panose="02020603050405020304" pitchFamily="18" charset="0"/>
              </a:rPr>
              <a:t>тәртібін талқылайық. Олардың жұмысында тұтынушыларды сумен қамтамасыз етуге қойылған талаптардың орындалуына бағытталған өзара байланысын ұйымдастыру керек.</a:t>
            </a:r>
            <a:endParaRPr lang="ru-RU" sz="1600" dirty="0">
              <a:latin typeface="Times New Roman" panose="02020603050405020304" pitchFamily="18" charset="0"/>
              <a:ea typeface="Times New Roman" panose="02020603050405020304" pitchFamily="18" charset="0"/>
            </a:endParaRPr>
          </a:p>
          <a:p>
            <a:pPr marL="0" lvl="0" indent="0" algn="l" rtl="0">
              <a:spcBef>
                <a:spcPts val="0"/>
              </a:spcBef>
              <a:spcAft>
                <a:spcPts val="160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2141436" y="164421"/>
            <a:ext cx="5307327" cy="2572595"/>
          </a:xfrm>
          <a:prstGeom prst="rect">
            <a:avLst/>
          </a:prstGeom>
        </p:spPr>
      </p:pic>
      <p:sp>
        <p:nvSpPr>
          <p:cNvPr id="5" name="Прямоугольник 4"/>
          <p:cNvSpPr/>
          <p:nvPr/>
        </p:nvSpPr>
        <p:spPr>
          <a:xfrm>
            <a:off x="826706" y="3101564"/>
            <a:ext cx="7936786" cy="923330"/>
          </a:xfrm>
          <a:prstGeom prst="rect">
            <a:avLst/>
          </a:prstGeom>
        </p:spPr>
        <p:txBody>
          <a:bodyPr wrap="square">
            <a:spAutoFit/>
          </a:bodyPr>
          <a:lstStyle/>
          <a:p>
            <a:r>
              <a:rPr lang="kk-KZ" sz="1800" dirty="0">
                <a:latin typeface="Times New Roman" panose="02020603050405020304" pitchFamily="18" charset="0"/>
                <a:ea typeface="Times New Roman" panose="02020603050405020304" pitchFamily="18" charset="0"/>
              </a:rPr>
              <a:t>Суды үлестіру мен тұтыну графигі:</a:t>
            </a:r>
            <a:endParaRPr lang="ru-RU" sz="1800" dirty="0">
              <a:latin typeface="Times New Roman" panose="02020603050405020304" pitchFamily="18" charset="0"/>
              <a:ea typeface="Times New Roman" panose="02020603050405020304" pitchFamily="18" charset="0"/>
            </a:endParaRPr>
          </a:p>
          <a:p>
            <a:pPr indent="449580"/>
            <a:r>
              <a:rPr lang="kk-KZ" sz="1800" dirty="0">
                <a:latin typeface="Times New Roman" panose="02020603050405020304" pitchFamily="18" charset="0"/>
                <a:ea typeface="Times New Roman" panose="02020603050405020304" pitchFamily="18" charset="0"/>
              </a:rPr>
              <a:t>1 – су тұтыну графигі . 2 – I көтеру сорғыш бекетінің жұмыс графигі 3 – II көтеру сорғыш бекетінің жұмыс графигі.</a:t>
            </a:r>
            <a:endParaRPr lang="ru-RU"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44383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98684" y="242354"/>
            <a:ext cx="8520600" cy="4216629"/>
          </a:xfrm>
        </p:spPr>
        <p:txBody>
          <a:bodyPr/>
          <a:lstStyle/>
          <a:p>
            <a:r>
              <a:rPr lang="kk-KZ" dirty="0">
                <a:solidFill>
                  <a:schemeClr val="accent1"/>
                </a:solidFill>
                <a:latin typeface="Times New Roman" panose="02020603050405020304" pitchFamily="18" charset="0"/>
                <a:ea typeface="Times New Roman" panose="02020603050405020304" pitchFamily="18" charset="0"/>
              </a:rPr>
              <a:t>Су қабылдаушы ғимараттардың, 1-ші көтеру сорғыш станцияның және тазартқыш ғимараттардың жұмыс тәртібі көбінесе біркелкі болады. Бұл тәртіп бойынша 1-ші көтеру станцияның сорғыштары орташа сағат шығынды жіберіп тұрады (2.1 – суреттегі 1-мен белгіленген сызық). 2-ші көтеру станциядағы сорғыштардың су жіберу тәртібі су тұтыну графигінен онша айырмашылығы болмау керек, сол үшін бұл станцияның жұмыс тәртібін сатылы түрде қабылдайды. Бұл тәртіп бойынша максималды су тұтыну сағаттарда сорғыш станция судың қажетті санынан азырақ жібереді, ал минималды су тұтыну сағаттарда сорғыштардың жіберуі тұтынудан асып түседі. Бірінші жағдайда судың кемдігін арынды су мұнарадан жіберілетін шығынмен орнын толтырады, ал екінші жағдайда судың артығы резервуарда жиналады.</a:t>
            </a:r>
            <a:endParaRPr lang="ru-RU" dirty="0">
              <a:solidFill>
                <a:schemeClr val="accent1"/>
              </a:solidFill>
            </a:endParaRPr>
          </a:p>
        </p:txBody>
      </p:sp>
    </p:spTree>
    <p:extLst>
      <p:ext uri="{BB962C8B-B14F-4D97-AF65-F5344CB8AC3E}">
        <p14:creationId xmlns:p14="http://schemas.microsoft.com/office/powerpoint/2010/main" val="475960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26765" y="232082"/>
            <a:ext cx="8520600" cy="4750884"/>
          </a:xfrm>
        </p:spPr>
        <p:txBody>
          <a:bodyPr/>
          <a:lstStyle/>
          <a:p>
            <a:pPr indent="449580" algn="just"/>
            <a:r>
              <a:rPr lang="kk-KZ" dirty="0">
                <a:solidFill>
                  <a:schemeClr val="accent1"/>
                </a:solidFill>
                <a:latin typeface="Times New Roman" panose="02020603050405020304" pitchFamily="18" charset="0"/>
                <a:ea typeface="Times New Roman" panose="02020603050405020304" pitchFamily="18" charset="0"/>
              </a:rPr>
              <a:t>Сөйтіп жүйеде екі түрлі реттеуші қондырғы бар, біреуі мұнара, біреуі резервуар. 2-ші көтеру сорғыш станцияның жұмыс графигі су тұтыну графигіне жақындаған сайын арынды су мұнараның реттеу көлемі өзгере береді. Бұл графиктердің жақындауына жету үшін сорғыш станцияның жұмыс графигінің сатыларын көбейту керек, ол үшін қосымша сорғыштарды </a:t>
            </a:r>
            <a:r>
              <a:rPr lang="kk-KZ" dirty="0" smtClean="0">
                <a:solidFill>
                  <a:schemeClr val="accent1"/>
                </a:solidFill>
                <a:latin typeface="Times New Roman" panose="02020603050405020304" pitchFamily="18" charset="0"/>
                <a:ea typeface="Times New Roman" panose="02020603050405020304" pitchFamily="18" charset="0"/>
              </a:rPr>
              <a:t>орналастырады.</a:t>
            </a:r>
          </a:p>
          <a:p>
            <a:pPr indent="449580" algn="just"/>
            <a:r>
              <a:rPr lang="kk-KZ" dirty="0" smtClean="0">
                <a:solidFill>
                  <a:schemeClr val="accent1"/>
                </a:solidFill>
                <a:latin typeface="Times New Roman" panose="02020603050405020304" pitchFamily="18" charset="0"/>
                <a:ea typeface="Times New Roman" panose="02020603050405020304" pitchFamily="18" charset="0"/>
              </a:rPr>
              <a:t>Су </a:t>
            </a:r>
            <a:r>
              <a:rPr lang="kk-KZ" dirty="0">
                <a:solidFill>
                  <a:schemeClr val="accent1"/>
                </a:solidFill>
                <a:latin typeface="Times New Roman" panose="02020603050405020304" pitchFamily="18" charset="0"/>
                <a:ea typeface="Times New Roman" panose="02020603050405020304" pitchFamily="18" charset="0"/>
              </a:rPr>
              <a:t>қабылдаушы ғимараттарды тазарқыш ғимараттармен және таза су резервуарымен жалғастырушы құбырлардың жұмыс тәртібі 1-ші көтеру сорғыш станцияның жұмыс тәртібімен қамтамасыз етіледі. Таза су резервуарынан арынды су мұнараға суды жеткізетін құбырлардың жұмыс тәртібі 2-ші көтеру сорғыш станцияның жұмыс тәртібіне, ал мұнарадан қалаға дейінгі учаскедегі құбырлардың жұмысы су тұтыну тәртібіне байланысты. Арынды су мұнараның жұмыс жағдайы қаланың су тұтыну графигіне байланысты, ал оның багінің көлемі су тұтыну графигін 2-ші көтеру сорғыш станцияның жұмыс графигімен қосарлану жолымен анықталады.</a:t>
            </a:r>
            <a:endParaRPr lang="ru-RU" dirty="0">
              <a:solidFill>
                <a:schemeClr val="accent1"/>
              </a:solidFill>
            </a:endParaRPr>
          </a:p>
        </p:txBody>
      </p:sp>
    </p:spTree>
    <p:extLst>
      <p:ext uri="{BB962C8B-B14F-4D97-AF65-F5344CB8AC3E}">
        <p14:creationId xmlns:p14="http://schemas.microsoft.com/office/powerpoint/2010/main" val="1572466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29507" y="211533"/>
            <a:ext cx="8520600" cy="4144710"/>
          </a:xfrm>
        </p:spPr>
        <p:txBody>
          <a:bodyPr/>
          <a:lstStyle/>
          <a:p>
            <a:pPr indent="449580" algn="just"/>
            <a:r>
              <a:rPr lang="kk-KZ" dirty="0">
                <a:solidFill>
                  <a:schemeClr val="accent1"/>
                </a:solidFill>
                <a:latin typeface="Times New Roman" panose="02020603050405020304" pitchFamily="18" charset="0"/>
                <a:ea typeface="Times New Roman" panose="02020603050405020304" pitchFamily="18" charset="0"/>
              </a:rPr>
              <a:t>Ғимараттардың жұмыс тәртібімен олардың шығындарының өзара байланысымен бірге жүйедегі арындардың да өзара байланысы бар. Сорғыш станцияның арттыратын арыны құбырлармен судың қозғалуында пайда болатын жоғалған арынның орнын толтырып ең жоғарғы орналасқан үлестіру нүктеге суды көтеру керек. Тұтынушыларды сумен жабдықтауға қажетті тораптың түйіндеріндегі арын </a:t>
            </a:r>
            <a:r>
              <a:rPr lang="kk-KZ" b="1" dirty="0">
                <a:solidFill>
                  <a:schemeClr val="accent1"/>
                </a:solidFill>
                <a:latin typeface="Times New Roman" panose="02020603050405020304" pitchFamily="18" charset="0"/>
                <a:ea typeface="Times New Roman" panose="02020603050405020304" pitchFamily="18" charset="0"/>
              </a:rPr>
              <a:t>қажетті еркін арын</a:t>
            </a:r>
            <a:r>
              <a:rPr lang="kk-KZ" dirty="0">
                <a:solidFill>
                  <a:schemeClr val="accent1"/>
                </a:solidFill>
                <a:latin typeface="Times New Roman" panose="02020603050405020304" pitchFamily="18" charset="0"/>
                <a:ea typeface="Times New Roman" panose="02020603050405020304" pitchFamily="18" charset="0"/>
              </a:rPr>
              <a:t> деп атайды. Қажетті еркін арынның мөлшері үйлердің қабаттарының санына байланысты қабылданады. Елді мекеннің су торабында максималды шаруашылық – ауыз су тұтынуда минималды еркін арын үйге енгізуде жер бетінен бір қабатты үйлерге 10 м-ден кем болмау керек, көп қабатты үймереттер үшін әр қабатқа 4-м </a:t>
            </a:r>
            <a:r>
              <a:rPr lang="kk-KZ" spc="15" dirty="0">
                <a:solidFill>
                  <a:schemeClr val="accent1"/>
                </a:solidFill>
                <a:latin typeface="Times New Roman" panose="02020603050405020304" pitchFamily="18" charset="0"/>
                <a:ea typeface="Times New Roman" panose="02020603050405020304" pitchFamily="18" charset="0"/>
              </a:rPr>
              <a:t>су бағаны </a:t>
            </a:r>
            <a:r>
              <a:rPr lang="kk-KZ" dirty="0">
                <a:solidFill>
                  <a:schemeClr val="accent1"/>
                </a:solidFill>
                <a:latin typeface="Times New Roman" panose="02020603050405020304" pitchFamily="18" charset="0"/>
                <a:ea typeface="Times New Roman" panose="02020603050405020304" pitchFamily="18" charset="0"/>
              </a:rPr>
              <a:t>қосылып тұрады.</a:t>
            </a:r>
            <a:endParaRPr lang="ru-RU" sz="1600" dirty="0">
              <a:solidFill>
                <a:schemeClr val="accent1"/>
              </a:solidFill>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59098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39781" y="314275"/>
            <a:ext cx="8520600" cy="3340200"/>
          </a:xfrm>
        </p:spPr>
        <p:txBody>
          <a:bodyPr/>
          <a:lstStyle/>
          <a:p>
            <a:pPr marL="18415" marR="1450975" indent="1484630">
              <a:spcBef>
                <a:spcPts val="290"/>
              </a:spcBef>
            </a:pPr>
            <a:r>
              <a:rPr lang="kk-KZ" dirty="0">
                <a:solidFill>
                  <a:schemeClr val="accent1"/>
                </a:solidFill>
                <a:latin typeface="Times New Roman" panose="02020603050405020304" pitchFamily="18" charset="0"/>
                <a:ea typeface="Times New Roman" panose="02020603050405020304" pitchFamily="18" charset="0"/>
              </a:rPr>
              <a:t>H</a:t>
            </a:r>
            <a:r>
              <a:rPr lang="kk-KZ" baseline="-25000" dirty="0">
                <a:solidFill>
                  <a:schemeClr val="accent1"/>
                </a:solidFill>
                <a:latin typeface="Times New Roman" panose="02020603050405020304" pitchFamily="18" charset="0"/>
                <a:ea typeface="Times New Roman" panose="02020603050405020304" pitchFamily="18" charset="0"/>
              </a:rPr>
              <a:t>ер..қажет </a:t>
            </a:r>
            <a:r>
              <a:rPr lang="kk-KZ" dirty="0">
                <a:solidFill>
                  <a:schemeClr val="accent1"/>
                </a:solidFill>
                <a:latin typeface="Times New Roman" panose="02020603050405020304" pitchFamily="18" charset="0"/>
                <a:ea typeface="Times New Roman" panose="02020603050405020304" pitchFamily="18" charset="0"/>
              </a:rPr>
              <a:t>= </a:t>
            </a:r>
            <a:r>
              <a:rPr lang="kk-KZ" spc="170" dirty="0">
                <a:solidFill>
                  <a:schemeClr val="accent1"/>
                </a:solidFill>
                <a:latin typeface="Times New Roman" panose="02020603050405020304" pitchFamily="18" charset="0"/>
                <a:ea typeface="Times New Roman" panose="02020603050405020304" pitchFamily="18" charset="0"/>
              </a:rPr>
              <a:t>4(п-</a:t>
            </a:r>
            <a:r>
              <a:rPr lang="kk-KZ" dirty="0">
                <a:solidFill>
                  <a:schemeClr val="accent1"/>
                </a:solidFill>
                <a:latin typeface="Times New Roman" panose="02020603050405020304" pitchFamily="18" charset="0"/>
                <a:ea typeface="Times New Roman" panose="02020603050405020304" pitchFamily="18" charset="0"/>
              </a:rPr>
              <a:t>1) + 10</a:t>
            </a:r>
            <a:endParaRPr lang="ru-RU" sz="1600" dirty="0">
              <a:solidFill>
                <a:schemeClr val="accent1"/>
              </a:solidFill>
              <a:latin typeface="Times New Roman" panose="02020603050405020304" pitchFamily="18" charset="0"/>
              <a:ea typeface="Times New Roman" panose="02020603050405020304" pitchFamily="18" charset="0"/>
            </a:endParaRPr>
          </a:p>
          <a:p>
            <a:pPr marL="18415" marR="1450975" indent="1484630">
              <a:spcBef>
                <a:spcPts val="290"/>
              </a:spcBef>
            </a:pPr>
            <a:r>
              <a:rPr lang="kk-KZ" sz="1000" dirty="0">
                <a:solidFill>
                  <a:schemeClr val="accent1"/>
                </a:solidFill>
                <a:latin typeface="Times New Roman" panose="02020603050405020304" pitchFamily="18" charset="0"/>
                <a:ea typeface="Times New Roman" panose="02020603050405020304" pitchFamily="18" charset="0"/>
              </a:rPr>
              <a:t> </a:t>
            </a:r>
            <a:endParaRPr lang="ru-RU" sz="1600" dirty="0">
              <a:solidFill>
                <a:schemeClr val="accent1"/>
              </a:solidFill>
              <a:latin typeface="Times New Roman" panose="02020603050405020304" pitchFamily="18" charset="0"/>
              <a:ea typeface="Times New Roman" panose="02020603050405020304" pitchFamily="18" charset="0"/>
            </a:endParaRPr>
          </a:p>
          <a:p>
            <a:pPr marR="1450975" indent="21590" algn="just">
              <a:spcBef>
                <a:spcPts val="290"/>
              </a:spcBef>
            </a:pPr>
            <a:r>
              <a:rPr lang="kk-KZ" dirty="0">
                <a:solidFill>
                  <a:schemeClr val="accent1"/>
                </a:solidFill>
                <a:latin typeface="Times New Roman" panose="02020603050405020304" pitchFamily="18" charset="0"/>
                <a:ea typeface="Times New Roman" panose="02020603050405020304" pitchFamily="18" charset="0"/>
              </a:rPr>
              <a:t>    мұндағы,  </a:t>
            </a:r>
            <a:r>
              <a:rPr lang="kk-KZ" i="1" dirty="0">
                <a:solidFill>
                  <a:schemeClr val="accent1"/>
                </a:solidFill>
                <a:latin typeface="Times New Roman" panose="02020603050405020304" pitchFamily="18" charset="0"/>
                <a:ea typeface="Times New Roman" panose="02020603050405020304" pitchFamily="18" charset="0"/>
              </a:rPr>
              <a:t>п </a:t>
            </a:r>
            <a:r>
              <a:rPr lang="kk-KZ" dirty="0">
                <a:solidFill>
                  <a:schemeClr val="accent1"/>
                </a:solidFill>
                <a:latin typeface="Times New Roman" panose="02020603050405020304" pitchFamily="18" charset="0"/>
                <a:ea typeface="Times New Roman" panose="02020603050405020304" pitchFamily="18" charset="0"/>
              </a:rPr>
              <a:t>— қабат саны.</a:t>
            </a:r>
            <a:endParaRPr lang="ru-RU" sz="1600" dirty="0">
              <a:solidFill>
                <a:schemeClr val="accent1"/>
              </a:solidFill>
              <a:latin typeface="Times New Roman" panose="02020603050405020304" pitchFamily="18" charset="0"/>
              <a:ea typeface="Times New Roman" panose="02020603050405020304" pitchFamily="18" charset="0"/>
            </a:endParaRPr>
          </a:p>
          <a:p>
            <a:pPr marL="21590" marR="12065" indent="198120" algn="just">
              <a:spcBef>
                <a:spcPts val="215"/>
              </a:spcBef>
            </a:pPr>
            <a:r>
              <a:rPr lang="kk-KZ" spc="20" dirty="0">
                <a:solidFill>
                  <a:schemeClr val="accent1"/>
                </a:solidFill>
                <a:latin typeface="Times New Roman" panose="02020603050405020304" pitchFamily="18" charset="0"/>
                <a:ea typeface="Times New Roman" panose="02020603050405020304" pitchFamily="18" charset="0"/>
              </a:rPr>
              <a:t>Арыны 60 м су бағаны жеткіліксіз жеке биік үймереттер немесе үймереттер тобы үшін  арынды жоғарлатқыш жергілікті қондырғылар қолданылады. Су үлестіруші бағандар (колонкалар) желісінде еркін арын 10 м су бағанынан аз болмау қажет. </a:t>
            </a:r>
            <a:endParaRPr lang="ru-RU" sz="1600" dirty="0">
              <a:solidFill>
                <a:schemeClr val="accent1"/>
              </a:solidFill>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83659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85627" y="324550"/>
            <a:ext cx="7948722" cy="3340200"/>
          </a:xfrm>
        </p:spPr>
        <p:txBody>
          <a:bodyPr/>
          <a:lstStyle/>
          <a:p>
            <a:pPr marL="3175" marR="18415" indent="198120" algn="just"/>
            <a:r>
              <a:rPr lang="kk-KZ" spc="10" dirty="0">
                <a:solidFill>
                  <a:schemeClr val="accent1"/>
                </a:solidFill>
                <a:latin typeface="Times New Roman" panose="02020603050405020304" pitchFamily="18" charset="0"/>
                <a:ea typeface="Times New Roman" panose="02020603050405020304" pitchFamily="18" charset="0"/>
              </a:rPr>
              <a:t>Біріктірілген (шаруашылық ауыз суы және өртке қарсы) су өткізуші желіде су тұтынушыда ең үлкен арын 60 м су бағанынан аспау қажет. Жеке ғимараттар үшін немесе аймақтар үшін  бұл қысым артық болған жағдайда қысымды реттеуіштер   немесе су өткізу жүйесін аймаққа бөлу қарастырылады. Өндірістік кәсіпорындар үшін төменгі арын өндіріс технологиясына және қондырғы сипатына байланысты кәсіпорын технологтарының мәліметтері бойынша алынады.    </a:t>
            </a:r>
            <a:endParaRPr lang="ru-RU" sz="1600" dirty="0">
              <a:solidFill>
                <a:schemeClr val="accent1"/>
              </a:solidFill>
              <a:latin typeface="Times New Roman" panose="02020603050405020304" pitchFamily="18" charset="0"/>
              <a:ea typeface="Times New Roman" panose="02020603050405020304" pitchFamily="18" charset="0"/>
            </a:endParaRPr>
          </a:p>
          <a:p>
            <a:pPr marR="27305" indent="216535" algn="just">
              <a:spcBef>
                <a:spcPts val="25"/>
              </a:spcBef>
            </a:pPr>
            <a:r>
              <a:rPr lang="kk-KZ" spc="10" dirty="0">
                <a:solidFill>
                  <a:schemeClr val="accent1"/>
                </a:solidFill>
                <a:latin typeface="Times New Roman" panose="02020603050405020304" pitchFamily="18" charset="0"/>
                <a:ea typeface="Times New Roman" panose="02020603050405020304" pitchFamily="18" charset="0"/>
              </a:rPr>
              <a:t>Төменгі қысымды  өрт өшіру жүйесінде, елді мекен үшін ұсынылатын желіде орнатылатын өрт гидранттарындағы еркін арын 10 м кем болмау керек. </a:t>
            </a:r>
            <a:endParaRPr lang="ru-RU" sz="1600" dirty="0">
              <a:solidFill>
                <a:schemeClr val="accent1"/>
              </a:solidFill>
              <a:latin typeface="Times New Roman" panose="02020603050405020304" pitchFamily="18" charset="0"/>
              <a:ea typeface="Times New Roman" panose="02020603050405020304" pitchFamily="18" charset="0"/>
            </a:endParaRPr>
          </a:p>
          <a:p>
            <a:pPr indent="449580" algn="just"/>
            <a:r>
              <a:rPr lang="kk-KZ"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796815626"/>
      </p:ext>
    </p:extLst>
  </p:cSld>
  <p:clrMapOvr>
    <a:masterClrMapping/>
  </p:clrMapOvr>
</p:sld>
</file>

<file path=ppt/theme/theme1.xml><?xml version="1.0" encoding="utf-8"?>
<a:theme xmlns:a="http://schemas.openxmlformats.org/drawingml/2006/main"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625</Words>
  <Application>Microsoft Office PowerPoint</Application>
  <PresentationFormat>Экран (16:9)</PresentationFormat>
  <Paragraphs>22</Paragraphs>
  <Slides>10</Slides>
  <Notes>4</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Times New Roman</vt:lpstr>
      <vt:lpstr>Arial</vt:lpstr>
      <vt:lpstr>Source Code Pro</vt:lpstr>
      <vt:lpstr>Amatic SC</vt:lpstr>
      <vt:lpstr>Beach Day</vt:lpstr>
      <vt:lpstr>Құбырды төсеу тереңдігін анықтау</vt:lpstr>
      <vt:lpstr>Презентация PowerPoint</vt:lpstr>
      <vt:lpstr>Презентация PowerPoint</vt:lpstr>
      <vt:lpstr>Суды әкелу мен үлестіру жүйесіндегі ғимараттар жұмысының өзара байланысы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Құбырды төсеу тереңдігін анықтау</dc:title>
  <cp:lastModifiedBy>User</cp:lastModifiedBy>
  <cp:revision>2</cp:revision>
  <dcterms:modified xsi:type="dcterms:W3CDTF">2020-08-23T11:49:00Z</dcterms:modified>
</cp:coreProperties>
</file>